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71" r:id="rId3"/>
    <p:sldId id="270" r:id="rId4"/>
    <p:sldId id="266" r:id="rId5"/>
    <p:sldId id="267" r:id="rId6"/>
    <p:sldId id="268" r:id="rId7"/>
    <p:sldId id="269" r:id="rId8"/>
    <p:sldId id="272" r:id="rId9"/>
    <p:sldId id="273" r:id="rId10"/>
    <p:sldId id="275" r:id="rId11"/>
    <p:sldId id="276" r:id="rId12"/>
    <p:sldId id="274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3" r:id="rId29"/>
    <p:sldId id="294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86380" autoAdjust="0"/>
  </p:normalViewPr>
  <p:slideViewPr>
    <p:cSldViewPr>
      <p:cViewPr varScale="1">
        <p:scale>
          <a:sx n="46" d="100"/>
          <a:sy n="46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8B76-74E9-4034-822C-F55C85BA5BB9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EF7B-C4D3-4C91-821F-DAA16E912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Муниципальное общеобразовательное учреждение </a:t>
            </a:r>
            <a:br>
              <a:rPr lang="ru-RU" sz="2800" dirty="0" smtClean="0"/>
            </a:br>
            <a:r>
              <a:rPr lang="ru-RU" sz="2800" dirty="0" smtClean="0"/>
              <a:t>«Средняя общеобразовательная школа №6» города </a:t>
            </a:r>
            <a:r>
              <a:rPr lang="ru-RU" sz="2800" dirty="0" err="1" smtClean="0"/>
              <a:t>Югорска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7172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err="1" smtClean="0"/>
              <a:t>Мультимедийная</a:t>
            </a:r>
            <a:r>
              <a:rPr lang="ru-RU" sz="2800" dirty="0" smtClean="0"/>
              <a:t> разработка урока по теме:</a:t>
            </a:r>
            <a:br>
              <a:rPr lang="ru-RU" sz="2800" dirty="0" smtClean="0"/>
            </a:br>
            <a:r>
              <a:rPr lang="ru-RU" sz="2800" dirty="0" smtClean="0"/>
              <a:t>«Притяжательные прилагательные» </a:t>
            </a:r>
            <a:br>
              <a:rPr lang="ru-RU" sz="2800" dirty="0" smtClean="0"/>
            </a:br>
            <a:r>
              <a:rPr lang="ru-RU" sz="2800" dirty="0" smtClean="0"/>
              <a:t>для учащихся 6 класса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Разработала: </a:t>
            </a:r>
            <a:r>
              <a:rPr lang="ru-RU" sz="2800" dirty="0" err="1" smtClean="0"/>
              <a:t>Шкирта</a:t>
            </a:r>
            <a:r>
              <a:rPr lang="ru-RU" sz="2800" dirty="0" smtClean="0"/>
              <a:t> Надежда Васильевна </a:t>
            </a:r>
            <a:br>
              <a:rPr lang="ru-RU" sz="2800" dirty="0" smtClean="0"/>
            </a:br>
            <a:r>
              <a:rPr lang="ru-RU" sz="2800" dirty="0" smtClean="0"/>
              <a:t>учитель русского языка и литературы первой квалификационной категории </a:t>
            </a:r>
          </a:p>
          <a:p>
            <a:pPr algn="ctr">
              <a:buNone/>
            </a:pPr>
            <a:r>
              <a:rPr lang="ru-RU" sz="2800" dirty="0" err="1" smtClean="0"/>
              <a:t>Югорск</a:t>
            </a:r>
            <a:r>
              <a:rPr lang="ru-RU" sz="2800" dirty="0" smtClean="0"/>
              <a:t> </a:t>
            </a:r>
          </a:p>
          <a:p>
            <a:pPr algn="ctr">
              <a:buNone/>
            </a:pPr>
            <a:r>
              <a:rPr lang="ru-RU" sz="2800" dirty="0" smtClean="0"/>
              <a:t>2016 </a:t>
            </a:r>
            <a:r>
              <a:rPr lang="ru-RU" sz="2800" dirty="0" smtClean="0"/>
              <a:t>год</a:t>
            </a:r>
            <a:br>
              <a:rPr lang="ru-RU" sz="2800" dirty="0" smtClean="0"/>
            </a:br>
            <a:r>
              <a:rPr lang="ru-RU" sz="2800" dirty="0" smtClean="0"/>
              <a:t>   </a:t>
            </a:r>
            <a:endParaRPr lang="ru-RU" sz="2800" dirty="0"/>
          </a:p>
        </p:txBody>
      </p:sp>
      <p:pic>
        <p:nvPicPr>
          <p:cNvPr id="1026" name="Picture 2" descr="C:\Users\Дмитрий Федорович\Desktop\DSC05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2705519" cy="18004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этап. Усвоение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5184576" cy="55892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Письмо от Шерлока Холмса</a:t>
            </a:r>
          </a:p>
          <a:p>
            <a:r>
              <a:rPr lang="ru-RU" dirty="0" smtClean="0"/>
              <a:t>Игра «</a:t>
            </a:r>
            <a:r>
              <a:rPr lang="ru-RU" dirty="0" err="1" smtClean="0"/>
              <a:t>Притягушки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Работа с книгой </a:t>
            </a:r>
          </a:p>
          <a:p>
            <a:r>
              <a:rPr lang="ru-RU" dirty="0" smtClean="0"/>
              <a:t>Игра «Бюро находок имени Маши Растеряши» </a:t>
            </a:r>
          </a:p>
          <a:p>
            <a:r>
              <a:rPr lang="ru-RU" dirty="0" smtClean="0"/>
              <a:t>Подведение итогов по задачам</a:t>
            </a:r>
          </a:p>
          <a:p>
            <a:pPr>
              <a:buNone/>
            </a:pPr>
            <a:r>
              <a:rPr lang="ru-RU" dirty="0" smtClean="0"/>
              <a:t>Дидактические задач:</a:t>
            </a:r>
          </a:p>
          <a:p>
            <a:r>
              <a:rPr lang="ru-RU" dirty="0" smtClean="0"/>
              <a:t>обеспечить восприятие, осмысление и первичное запоминание учащимися опорных слов, ключевых выражений о притяжательных прилагательных;   </a:t>
            </a:r>
          </a:p>
          <a:p>
            <a:r>
              <a:rPr lang="ru-RU" dirty="0" smtClean="0"/>
              <a:t>развивать </a:t>
            </a:r>
            <a:r>
              <a:rPr lang="ru-RU" dirty="0" err="1" smtClean="0"/>
              <a:t>общеучебные</a:t>
            </a:r>
            <a:r>
              <a:rPr lang="ru-RU" dirty="0" smtClean="0"/>
              <a:t> умения  и навыки (морфемный и синтаксический разборы);</a:t>
            </a:r>
          </a:p>
          <a:p>
            <a:r>
              <a:rPr lang="ru-RU" dirty="0" smtClean="0"/>
              <a:t>работа с книгой; </a:t>
            </a:r>
          </a:p>
          <a:p>
            <a:r>
              <a:rPr lang="ru-RU" dirty="0" smtClean="0"/>
              <a:t>воспитывать чувства прекрасного.</a:t>
            </a:r>
          </a:p>
          <a:p>
            <a:pPr>
              <a:buNone/>
            </a:pPr>
            <a:r>
              <a:rPr lang="ru-RU" dirty="0" smtClean="0"/>
              <a:t>Формы работы:</a:t>
            </a:r>
          </a:p>
          <a:p>
            <a:r>
              <a:rPr lang="ru-RU" dirty="0" smtClean="0"/>
              <a:t>фронтальная, индивидуальная </a:t>
            </a:r>
          </a:p>
        </p:txBody>
      </p:sp>
      <p:pic>
        <p:nvPicPr>
          <p:cNvPr id="1026" name="Picture 2" descr="C:\Users\Дмитрий Федорович\Desktop\фото\DSC05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29000"/>
            <a:ext cx="2070588" cy="1377926"/>
          </a:xfrm>
          <a:prstGeom prst="rect">
            <a:avLst/>
          </a:prstGeom>
          <a:noFill/>
        </p:spPr>
      </p:pic>
      <p:pic>
        <p:nvPicPr>
          <p:cNvPr id="1027" name="Picture 3" descr="C:\Users\Дмитрий Федорович\Desktop\фото\DSC05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941168"/>
            <a:ext cx="2272311" cy="1512168"/>
          </a:xfrm>
          <a:prstGeom prst="rect">
            <a:avLst/>
          </a:prstGeom>
          <a:noFill/>
        </p:spPr>
      </p:pic>
      <p:pic>
        <p:nvPicPr>
          <p:cNvPr id="1028" name="Picture 4" descr="C:\Users\Дмитрий Федорович\Desktop\n253_sherlok_holms1_ba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1434225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593304"/>
            <a:ext cx="4330824" cy="62646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Методы работы:</a:t>
            </a:r>
          </a:p>
          <a:p>
            <a:r>
              <a:rPr lang="ru-RU" dirty="0" smtClean="0"/>
              <a:t>Объяснительно - иллюстративный, частично – поисковый.</a:t>
            </a:r>
          </a:p>
          <a:p>
            <a:pPr>
              <a:buNone/>
            </a:pPr>
            <a:r>
              <a:rPr lang="ru-RU" dirty="0" smtClean="0"/>
              <a:t>Планируемый результат:</a:t>
            </a:r>
          </a:p>
          <a:p>
            <a:r>
              <a:rPr lang="ru-RU" dirty="0" smtClean="0"/>
              <a:t>правильность ответов и действий учащихся;</a:t>
            </a:r>
          </a:p>
          <a:p>
            <a:r>
              <a:rPr lang="ru-RU" dirty="0" smtClean="0"/>
              <a:t>активность класса в работе над заданиями и подведение итогов по изучению нового материала </a:t>
            </a:r>
          </a:p>
          <a:p>
            <a:r>
              <a:rPr lang="ru-RU" dirty="0" smtClean="0"/>
              <a:t>переключение внимания, создание ситуации эмоционально – нравственных </a:t>
            </a:r>
            <a:r>
              <a:rPr lang="ru-RU" dirty="0" err="1" smtClean="0"/>
              <a:t>сопереживаний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Организация эффективной взаимосвязи деятельности учителя и учащихся по достижению цели.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Дмитрий Федорович\Desktop\фото\SAM_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128459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IV </a:t>
            </a:r>
            <a:r>
              <a:rPr lang="ru-RU" dirty="0" smtClean="0"/>
              <a:t>этап. </a:t>
            </a:r>
            <a:r>
              <a:rPr lang="ru-RU" dirty="0" err="1" smtClean="0"/>
              <a:t>Валеологическая</a:t>
            </a:r>
            <a:r>
              <a:rPr lang="ru-RU" dirty="0" smtClean="0"/>
              <a:t> пауза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Гимнастика для глаз </a:t>
            </a:r>
          </a:p>
          <a:p>
            <a:pPr>
              <a:buNone/>
            </a:pPr>
            <a:r>
              <a:rPr lang="ru-RU" sz="2400" dirty="0" smtClean="0"/>
              <a:t>Дидактические задачи:</a:t>
            </a:r>
          </a:p>
          <a:p>
            <a:r>
              <a:rPr lang="ru-RU" sz="2400" dirty="0" smtClean="0"/>
              <a:t>организовать смену вида деятельности с целью предупреждения утомляемости, снятие эмоциональной напряженности и усталости.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Планируемый результат: </a:t>
            </a:r>
          </a:p>
          <a:p>
            <a:r>
              <a:rPr lang="ru-RU" sz="2400" dirty="0" smtClean="0"/>
              <a:t>релаксация </a:t>
            </a:r>
          </a:p>
          <a:p>
            <a:r>
              <a:rPr lang="ru-RU" sz="2400" dirty="0" smtClean="0"/>
              <a:t>решение оздоровительных задач </a:t>
            </a:r>
          </a:p>
          <a:p>
            <a:pPr>
              <a:buNone/>
            </a:pPr>
            <a:r>
              <a:rPr lang="ru-RU" sz="2400" dirty="0" smtClean="0"/>
              <a:t>Открытыми глазами медленно, в такт дыханию, плавно рисовать глазами «знак бесконечности». Повторить 5-7 раз </a:t>
            </a:r>
          </a:p>
          <a:p>
            <a:endParaRPr lang="ru-RU" dirty="0" smtClean="0"/>
          </a:p>
        </p:txBody>
      </p:sp>
      <p:pic>
        <p:nvPicPr>
          <p:cNvPr id="9" name="Рисунок 8" descr="DSC05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36912"/>
            <a:ext cx="2771046" cy="1844146"/>
          </a:xfrm>
          <a:prstGeom prst="rect">
            <a:avLst/>
          </a:prstGeom>
        </p:spPr>
      </p:pic>
      <p:pic>
        <p:nvPicPr>
          <p:cNvPr id="10" name="Рисунок 9" descr="DSC05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564904"/>
            <a:ext cx="2880320" cy="191686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 </a:t>
            </a:r>
            <a:r>
              <a:rPr lang="ru-RU" dirty="0" smtClean="0"/>
              <a:t>этап. Первичная проверка и закрепление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5283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Дифференцированная работа по заданиям</a:t>
            </a:r>
          </a:p>
          <a:p>
            <a:r>
              <a:rPr lang="ru-RU" dirty="0" smtClean="0"/>
              <a:t>Нахождение различных опорных слов и разрядов прилагательных </a:t>
            </a:r>
          </a:p>
          <a:p>
            <a:r>
              <a:rPr lang="ru-RU" dirty="0" smtClean="0"/>
              <a:t>Работа с текстом, заполнение таблицы</a:t>
            </a:r>
          </a:p>
          <a:p>
            <a:r>
              <a:rPr lang="ru-RU" dirty="0" smtClean="0"/>
              <a:t>Составление </a:t>
            </a:r>
            <a:r>
              <a:rPr lang="ru-RU" dirty="0" err="1" smtClean="0"/>
              <a:t>клайстера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Музыкальное сопровождение (Бетховен. Соната для фортепиано №14)</a:t>
            </a:r>
          </a:p>
          <a:p>
            <a:pPr>
              <a:buNone/>
            </a:pPr>
            <a:r>
              <a:rPr lang="ru-RU" dirty="0" smtClean="0"/>
              <a:t>Дидактические задачи:</a:t>
            </a:r>
          </a:p>
          <a:p>
            <a:r>
              <a:rPr lang="ru-RU" dirty="0" smtClean="0"/>
              <a:t>установить правильность восприятия, понимания учащимися изученного материала;</a:t>
            </a:r>
          </a:p>
          <a:p>
            <a:r>
              <a:rPr lang="ru-RU" dirty="0" smtClean="0"/>
              <a:t>выявить пробелы первичного осмысления, закрепить в памяти учащихся полученные сведения о притяжательных прилагательных;</a:t>
            </a:r>
          </a:p>
          <a:p>
            <a:r>
              <a:rPr lang="ru-RU" dirty="0" smtClean="0"/>
              <a:t>учить учащихся обобщать и систематизировать изученный материал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Дмитрий Федорович\Desktop\фото\SAM_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013176"/>
            <a:ext cx="2520280" cy="1512168"/>
          </a:xfrm>
          <a:prstGeom prst="rect">
            <a:avLst/>
          </a:prstGeom>
          <a:noFill/>
        </p:spPr>
      </p:pic>
      <p:pic>
        <p:nvPicPr>
          <p:cNvPr id="3076" name="Picture 4" descr="C:\Users\Дмитрий Федорович\Desktop\фото\SAM_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013176"/>
            <a:ext cx="2736304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4978896" cy="5040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/>
              <a:t>Формы организации работы: </a:t>
            </a:r>
          </a:p>
          <a:p>
            <a:r>
              <a:rPr lang="ru-RU" sz="2800" dirty="0" smtClean="0"/>
              <a:t>групповая, индивидуальная дифференцированная</a:t>
            </a:r>
          </a:p>
          <a:p>
            <a:pPr>
              <a:buNone/>
            </a:pPr>
            <a:r>
              <a:rPr lang="ru-RU" sz="2800" dirty="0" smtClean="0"/>
              <a:t>Метод обучения:</a:t>
            </a:r>
          </a:p>
          <a:p>
            <a:r>
              <a:rPr lang="ru-RU" sz="2800" dirty="0" smtClean="0"/>
              <a:t>частично - поисковый </a:t>
            </a:r>
          </a:p>
          <a:p>
            <a:pPr>
              <a:buNone/>
            </a:pPr>
            <a:r>
              <a:rPr lang="ru-RU" sz="2800" dirty="0" smtClean="0"/>
              <a:t>Планируемый результат:</a:t>
            </a:r>
          </a:p>
          <a:p>
            <a:r>
              <a:rPr lang="ru-RU" sz="2800" dirty="0" smtClean="0"/>
              <a:t>опрос учащихся разных уровней </a:t>
            </a:r>
            <a:r>
              <a:rPr lang="ru-RU" sz="2800" dirty="0" err="1" smtClean="0"/>
              <a:t>обученности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опрос групп учащихся, по ходу проверки устранения пробелов в понимании учащимися нового материала;</a:t>
            </a:r>
          </a:p>
          <a:p>
            <a:r>
              <a:rPr lang="ru-RU" sz="2800" dirty="0" smtClean="0"/>
              <a:t>активность класса, оценка работы групп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C:\Users\Дмитрий Федорович\Desktop\фото\SAM_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48680"/>
            <a:ext cx="3264362" cy="2448272"/>
          </a:xfrm>
          <a:prstGeom prst="rect">
            <a:avLst/>
          </a:prstGeom>
          <a:noFill/>
        </p:spPr>
      </p:pic>
      <p:pic>
        <p:nvPicPr>
          <p:cNvPr id="4099" name="Picture 3" descr="C:\Users\Дмитрий Федорович\Desktop\фото\DSC05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3462569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</a:t>
            </a:r>
            <a:r>
              <a:rPr lang="ru-RU" dirty="0" smtClean="0"/>
              <a:t> этап. Домашняя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229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Упражнение 300: </a:t>
            </a:r>
            <a:br>
              <a:rPr lang="ru-RU" dirty="0" smtClean="0"/>
            </a:br>
            <a:r>
              <a:rPr lang="ru-RU" dirty="0" smtClean="0"/>
              <a:t>в</a:t>
            </a:r>
            <a:r>
              <a:rPr lang="en-US" dirty="0" smtClean="0"/>
              <a:t>/</a:t>
            </a:r>
            <a:r>
              <a:rPr lang="ru-RU" dirty="0" smtClean="0"/>
              <a:t>у – синтаксический разбор 1,2 предложений; </a:t>
            </a:r>
            <a:br>
              <a:rPr lang="ru-RU" dirty="0" smtClean="0"/>
            </a:b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у – морфемный разбор прилагательного, существительного и глагола;</a:t>
            </a:r>
            <a:br>
              <a:rPr lang="ru-RU" dirty="0" smtClean="0"/>
            </a:br>
            <a:r>
              <a:rPr lang="ru-RU" dirty="0" err="1" smtClean="0"/>
              <a:t>н</a:t>
            </a:r>
            <a:r>
              <a:rPr lang="en-US" dirty="0" smtClean="0"/>
              <a:t>/</a:t>
            </a:r>
            <a:r>
              <a:rPr lang="ru-RU" dirty="0" smtClean="0"/>
              <a:t>у – упр. 300 по заданию  </a:t>
            </a:r>
          </a:p>
          <a:p>
            <a:pPr>
              <a:buNone/>
            </a:pPr>
            <a:r>
              <a:rPr lang="ru-RU" dirty="0" smtClean="0"/>
              <a:t>Дидактическая задача:</a:t>
            </a:r>
          </a:p>
          <a:p>
            <a:r>
              <a:rPr lang="ru-RU" dirty="0" smtClean="0"/>
              <a:t>обеспечить понимание учащимися цели, содержания и способов выполнения домашнего задания. </a:t>
            </a:r>
          </a:p>
          <a:p>
            <a:pPr>
              <a:buNone/>
            </a:pPr>
            <a:r>
              <a:rPr lang="ru-RU" dirty="0" smtClean="0"/>
              <a:t>Форма организации работы:</a:t>
            </a:r>
          </a:p>
          <a:p>
            <a:r>
              <a:rPr lang="ru-RU" dirty="0" smtClean="0"/>
              <a:t>индивидуальная, письменная.</a:t>
            </a:r>
          </a:p>
          <a:p>
            <a:pPr>
              <a:buNone/>
            </a:pPr>
            <a:r>
              <a:rPr lang="ru-RU" dirty="0" smtClean="0"/>
              <a:t>Метод обучения: </a:t>
            </a:r>
          </a:p>
          <a:p>
            <a:r>
              <a:rPr lang="ru-RU" dirty="0" smtClean="0"/>
              <a:t>объяснительно – иллюстративный</a:t>
            </a:r>
          </a:p>
          <a:p>
            <a:pPr>
              <a:buNone/>
            </a:pPr>
            <a:r>
              <a:rPr lang="ru-RU" dirty="0" smtClean="0"/>
              <a:t>Планируемый результат: </a:t>
            </a:r>
          </a:p>
          <a:p>
            <a:r>
              <a:rPr lang="ru-RU" dirty="0" smtClean="0"/>
              <a:t>правильное выполнение домашнего задания (выясняется на следующем уроке)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Дмитрий Федорович\Desktop\фото\DSC05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429000"/>
            <a:ext cx="2272311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</a:t>
            </a:r>
            <a:r>
              <a:rPr lang="ru-RU" dirty="0" smtClean="0"/>
              <a:t> этап. Подведение итогов урока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4042792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Беседа </a:t>
            </a:r>
          </a:p>
          <a:p>
            <a:r>
              <a:rPr lang="ru-RU" dirty="0" smtClean="0"/>
              <a:t>Слайд – шоу</a:t>
            </a:r>
          </a:p>
          <a:p>
            <a:r>
              <a:rPr lang="ru-RU" dirty="0" smtClean="0"/>
              <a:t>Стихи </a:t>
            </a:r>
          </a:p>
          <a:p>
            <a:pPr>
              <a:buNone/>
            </a:pPr>
            <a:r>
              <a:rPr lang="ru-RU" dirty="0" smtClean="0"/>
              <a:t>Дидактическая задача:</a:t>
            </a:r>
          </a:p>
          <a:p>
            <a:r>
              <a:rPr lang="ru-RU" dirty="0" smtClean="0"/>
              <a:t>Инициировать рефлексию учащихся по поводу своей деятельности на уроке.</a:t>
            </a:r>
          </a:p>
          <a:p>
            <a:pPr>
              <a:buNone/>
            </a:pPr>
            <a:r>
              <a:rPr lang="ru-RU" dirty="0" smtClean="0"/>
              <a:t>Форма организации работы:</a:t>
            </a:r>
          </a:p>
          <a:p>
            <a:r>
              <a:rPr lang="ru-RU" dirty="0" smtClean="0"/>
              <a:t>индивидуально – групповая </a:t>
            </a:r>
          </a:p>
          <a:p>
            <a:pPr>
              <a:buNone/>
            </a:pPr>
            <a:r>
              <a:rPr lang="ru-RU" dirty="0" smtClean="0"/>
              <a:t>Метод обучения:</a:t>
            </a:r>
          </a:p>
          <a:p>
            <a:r>
              <a:rPr lang="ru-RU" dirty="0" smtClean="0"/>
              <a:t>объяснительно - иллюстративный </a:t>
            </a:r>
          </a:p>
          <a:p>
            <a:pPr>
              <a:buNone/>
            </a:pPr>
            <a:r>
              <a:rPr lang="ru-RU" dirty="0" smtClean="0"/>
              <a:t>Планируемый результат:</a:t>
            </a:r>
          </a:p>
          <a:p>
            <a:r>
              <a:rPr lang="ru-RU" dirty="0" smtClean="0"/>
              <a:t>Анализ успешности овладения знаниями и способами деятельности.</a:t>
            </a:r>
          </a:p>
        </p:txBody>
      </p:sp>
      <p:pic>
        <p:nvPicPr>
          <p:cNvPr id="6146" name="Picture 2" descr="C:\Users\Дмитрий Федорович\Desktop\фото\DSC05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292741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4862" y="2060848"/>
            <a:ext cx="76155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</a:t>
            </a:r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1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776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5805264"/>
            <a:ext cx="66247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Валерий Рыбаков «Небо»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2 </a:t>
            </a:r>
            <a:endParaRPr lang="ru-RU" dirty="0"/>
          </a:p>
        </p:txBody>
      </p:sp>
      <p:pic>
        <p:nvPicPr>
          <p:cNvPr id="4" name="Содержимое 3" descr="olive-trees-with-yellow-sky-and-sun-1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848871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5877272"/>
            <a:ext cx="7488832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Ван </a:t>
            </a:r>
            <a:r>
              <a:rPr lang="ru-RU" sz="3200" dirty="0" err="1" smtClean="0">
                <a:solidFill>
                  <a:schemeClr val="tx1"/>
                </a:solidFill>
              </a:rPr>
              <a:t>Гог</a:t>
            </a:r>
            <a:r>
              <a:rPr lang="ru-RU" sz="3200" dirty="0" smtClean="0">
                <a:solidFill>
                  <a:schemeClr val="tx1"/>
                </a:solidFill>
              </a:rPr>
              <a:t> «Оливковые деревья с желтым небом и </a:t>
            </a:r>
            <a:r>
              <a:rPr lang="ru-RU" sz="3200" dirty="0" err="1" smtClean="0">
                <a:solidFill>
                  <a:schemeClr val="tx1"/>
                </a:solidFill>
              </a:rPr>
              <a:t>слнцем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Целевая направленность урока</a:t>
            </a:r>
            <a:br>
              <a:rPr lang="ru-RU" dirty="0" smtClean="0"/>
            </a:br>
            <a:r>
              <a:rPr lang="ru-RU" sz="3100" dirty="0" smtClean="0"/>
              <a:t>Урок по теме: «Притяжательные прилагательные»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Данный урок составлен в соответствии с рабочей программой общеобразовательных учреждений «Русский язык 5-9 классы» под редакцией М.Т. Баранова, Т.А. </a:t>
            </a:r>
            <a:r>
              <a:rPr lang="ru-RU" sz="2800" dirty="0" err="1" smtClean="0"/>
              <a:t>Ладыженской</a:t>
            </a:r>
            <a:r>
              <a:rPr lang="ru-RU" sz="2800" dirty="0" smtClean="0"/>
              <a:t>, Н.М. </a:t>
            </a:r>
            <a:r>
              <a:rPr lang="ru-RU" sz="2800" dirty="0" err="1" smtClean="0"/>
              <a:t>Шанского</a:t>
            </a:r>
            <a:r>
              <a:rPr lang="ru-RU" sz="2800" dirty="0" smtClean="0"/>
              <a:t>. Москва «Просвещение» 2010 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Учебник «Русский язык 6 класс» Москва «Просвещение» 2009 год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3 </a:t>
            </a:r>
            <a:endParaRPr lang="ru-RU" dirty="0"/>
          </a:p>
        </p:txBody>
      </p:sp>
      <p:pic>
        <p:nvPicPr>
          <p:cNvPr id="4" name="Содержимое 3" descr="1322380505_savino-storozhevskiy-monastyr-pod-zvenigorod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716968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661248"/>
            <a:ext cx="8136904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Григорий Кондратенко «Летний пейзаж»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4 </a:t>
            </a:r>
            <a:endParaRPr lang="ru-RU" dirty="0"/>
          </a:p>
        </p:txBody>
      </p:sp>
      <p:pic>
        <p:nvPicPr>
          <p:cNvPr id="4" name="Содержимое 3" descr="DSC05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800793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6021288"/>
            <a:ext cx="8280920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Дружная семья 6 «б»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5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21" t="21315" r="19587" b="11863"/>
          <a:stretch>
            <a:fillRect/>
          </a:stretch>
        </p:blipFill>
        <p:spPr bwMode="auto">
          <a:xfrm>
            <a:off x="251520" y="1196752"/>
            <a:ext cx="56166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221088"/>
            <a:ext cx="9144000" cy="2276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Самый вкусный сок 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Исполненный твердости, непреклонности.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Много – </a:t>
            </a:r>
            <a:r>
              <a:rPr lang="ru-RU" sz="2000" dirty="0" err="1" smtClean="0">
                <a:solidFill>
                  <a:schemeClr val="tx1"/>
                </a:solidFill>
              </a:rPr>
              <a:t>много</a:t>
            </a:r>
            <a:r>
              <a:rPr lang="ru-RU" sz="2000" dirty="0" smtClean="0">
                <a:solidFill>
                  <a:schemeClr val="tx1"/>
                </a:solidFill>
              </a:rPr>
              <a:t> знающий.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Тот, который весел, счастлив.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Полный сил, энергии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Деятельный, по значению противоположный пассивному.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6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Тема урока:</a:t>
            </a:r>
          </a:p>
          <a:p>
            <a:pPr algn="ctr">
              <a:buNone/>
            </a:pPr>
            <a:r>
              <a:rPr lang="ru-RU" dirty="0" smtClean="0"/>
              <a:t>«Притяжательные прилагательные»</a:t>
            </a:r>
          </a:p>
          <a:p>
            <a:pPr algn="ctr">
              <a:buNone/>
            </a:pPr>
            <a:r>
              <a:rPr lang="ru-RU" dirty="0" smtClean="0"/>
              <a:t>Задачи урока: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Повторить изученное </a:t>
            </a:r>
            <a:r>
              <a:rPr lang="ru-RU" b="1" dirty="0" smtClean="0"/>
              <a:t>о разрядах прилагательных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Учиться </a:t>
            </a:r>
            <a:r>
              <a:rPr lang="ru-RU" b="1" dirty="0" smtClean="0"/>
              <a:t>находить притяжательные </a:t>
            </a:r>
            <a:r>
              <a:rPr lang="ru-RU" dirty="0" smtClean="0"/>
              <a:t>прилагательные в тексте.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Определять </a:t>
            </a:r>
            <a:r>
              <a:rPr lang="ru-RU" b="1" dirty="0" smtClean="0"/>
              <a:t>разряд</a:t>
            </a:r>
            <a:r>
              <a:rPr lang="ru-RU" dirty="0" smtClean="0"/>
              <a:t> прилагательных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7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21" t="21315" r="19587" b="15045"/>
          <a:stretch>
            <a:fillRect/>
          </a:stretch>
        </p:blipFill>
        <p:spPr bwMode="auto">
          <a:xfrm>
            <a:off x="0" y="1484784"/>
            <a:ext cx="50405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Дмитрий Федорович\Desktop\n253_sherlok_holms1_b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066275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8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21" t="21315" r="19587" b="11863"/>
          <a:stretch>
            <a:fillRect/>
          </a:stretch>
        </p:blipFill>
        <p:spPr bwMode="auto">
          <a:xfrm>
            <a:off x="184108" y="1124744"/>
            <a:ext cx="878038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9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21" t="21315" r="19587" b="11863"/>
          <a:stretch>
            <a:fillRect/>
          </a:stretch>
        </p:blipFill>
        <p:spPr bwMode="auto">
          <a:xfrm>
            <a:off x="395536" y="1124744"/>
            <a:ext cx="8208912" cy="55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10</a:t>
            </a:r>
            <a:endParaRPr lang="ru-RU" dirty="0"/>
          </a:p>
        </p:txBody>
      </p:sp>
      <p:pic>
        <p:nvPicPr>
          <p:cNvPr id="4" name="Содержимое 3" descr="DSC05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9977" y="1412776"/>
            <a:ext cx="7141233" cy="4752527"/>
          </a:xfrm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11</a:t>
            </a:r>
            <a:endParaRPr lang="ru-RU" dirty="0"/>
          </a:p>
        </p:txBody>
      </p:sp>
      <p:pic>
        <p:nvPicPr>
          <p:cNvPr id="4" name="Содержимое 3" descr="DSC05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603" y="1600200"/>
            <a:ext cx="6800793" cy="4525963"/>
          </a:xfrm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12</a:t>
            </a:r>
            <a:endParaRPr lang="ru-RU" dirty="0"/>
          </a:p>
        </p:txBody>
      </p:sp>
      <p:pic>
        <p:nvPicPr>
          <p:cNvPr id="4" name="Содержимое 3" descr="DSC05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94" r="2353"/>
          <a:stretch>
            <a:fillRect/>
          </a:stretch>
        </p:blipFill>
        <p:spPr>
          <a:xfrm>
            <a:off x="1259632" y="1600200"/>
            <a:ext cx="6552728" cy="4525963"/>
          </a:xfr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Триединая дидактическая 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u="sng" dirty="0" smtClean="0"/>
              <a:t>Предметно – информационная</a:t>
            </a:r>
            <a:r>
              <a:rPr lang="en-US" b="1" i="1" u="sng" dirty="0" smtClean="0"/>
              <a:t> – </a:t>
            </a:r>
            <a:r>
              <a:rPr lang="ru-RU" dirty="0" smtClean="0"/>
              <a:t>обеспечить расширение лексического запаса обучающихся, т.е. освоение опорных слов и ключевых выражений по теме «Притяжательные прилагательные»; </a:t>
            </a:r>
          </a:p>
          <a:p>
            <a:pPr>
              <a:buNone/>
            </a:pPr>
            <a:r>
              <a:rPr lang="ru-RU" b="1" i="1" u="sng" dirty="0" err="1" smtClean="0"/>
              <a:t>Деятельностно</a:t>
            </a:r>
            <a:r>
              <a:rPr lang="ru-RU" b="1" i="1" u="sng" dirty="0" smtClean="0"/>
              <a:t> – коммуникативная</a:t>
            </a:r>
            <a:r>
              <a:rPr lang="ru-RU" dirty="0" smtClean="0"/>
              <a:t> – содействовать развитию </a:t>
            </a:r>
            <a:r>
              <a:rPr lang="ru-RU" dirty="0" err="1" smtClean="0"/>
              <a:t>учебно</a:t>
            </a:r>
            <a:r>
              <a:rPr lang="ru-RU" dirty="0" smtClean="0"/>
              <a:t> - </a:t>
            </a:r>
            <a:r>
              <a:rPr lang="ru-RU" dirty="0" err="1" smtClean="0"/>
              <a:t>позновательной</a:t>
            </a:r>
            <a:r>
              <a:rPr lang="ru-RU" dirty="0" smtClean="0"/>
              <a:t> и коммуникативной компетенций; совершенствованию орфографических навыков находить в предложениях опорные слова и ключевые выражения различных разрядов прилагательных, в частности притяжательных, использовать их в своей письменной и устной речи;</a:t>
            </a:r>
          </a:p>
          <a:p>
            <a:pPr>
              <a:buNone/>
            </a:pPr>
            <a:r>
              <a:rPr lang="ru-RU" b="1" i="1" u="sng" dirty="0" err="1" smtClean="0"/>
              <a:t>Ценностно</a:t>
            </a:r>
            <a:r>
              <a:rPr lang="ru-RU" b="1" i="1" u="sng" dirty="0" smtClean="0"/>
              <a:t> – ориентационная</a:t>
            </a:r>
            <a:r>
              <a:rPr lang="ru-RU" dirty="0" smtClean="0"/>
              <a:t> – создать условия для развития духовно – нравственного мира школьников, приобщая их к миру музыки, изобразительного искусства, литературного слова, развивая в них умение понимать и принимать друг друга, сопереживать, быть рядом и в радости и в горе   </a:t>
            </a:r>
            <a:r>
              <a:rPr lang="ru-RU" b="1" i="1" u="sng" dirty="0" smtClean="0"/>
              <a:t> </a:t>
            </a:r>
          </a:p>
          <a:p>
            <a:pPr>
              <a:buNone/>
            </a:pPr>
            <a:endParaRPr lang="ru-RU" b="1" i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13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547260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Прозвенел звонок для нас.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Все мы дружно вошли в класс.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Мы учились,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Ни секунды не ленились,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Знаний набрались мы впрок 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И запомним весь урок!!!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122" name="Picture 2" descr="C:\Users\Дмитрий Федорович\Desktop\фото\SAM_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3384376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Место урока в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Первый урок по теме «Притяжательные прилагательные»</a:t>
            </a:r>
          </a:p>
          <a:p>
            <a:pPr>
              <a:buNone/>
            </a:pPr>
            <a:r>
              <a:rPr lang="ru-RU" sz="2800" dirty="0" smtClean="0"/>
              <a:t>	Тип урока: </a:t>
            </a:r>
            <a:br>
              <a:rPr lang="ru-RU" sz="2800" dirty="0" smtClean="0"/>
            </a:br>
            <a:r>
              <a:rPr lang="ru-RU" sz="2800" dirty="0" smtClean="0"/>
              <a:t>урок усвоения новых знаний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Формы работы:</a:t>
            </a:r>
          </a:p>
          <a:p>
            <a:r>
              <a:rPr lang="ru-RU" sz="2800" dirty="0" smtClean="0"/>
              <a:t> Фронтальная </a:t>
            </a:r>
          </a:p>
          <a:p>
            <a:r>
              <a:rPr lang="ru-RU" sz="2800" dirty="0" smtClean="0"/>
              <a:t>Индивидуальная (дифференцированная)</a:t>
            </a:r>
          </a:p>
          <a:p>
            <a:r>
              <a:rPr lang="ru-RU" sz="2800" dirty="0" smtClean="0"/>
              <a:t>Групповая 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Организационный момент (2 мин.)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Подготовка к усвоению нового материала </a:t>
            </a:r>
            <a:br>
              <a:rPr lang="ru-RU" sz="2800" dirty="0" smtClean="0"/>
            </a:br>
            <a:r>
              <a:rPr lang="ru-RU" sz="2800" dirty="0" smtClean="0"/>
              <a:t>(3 мин.)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Усвоение нового материала (20 мин.)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/>
              <a:t>Валеологическая</a:t>
            </a:r>
            <a:r>
              <a:rPr lang="ru-RU" sz="2800" dirty="0" smtClean="0"/>
              <a:t> пауза (2 мин.)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Первичная проверка понимания учащимися изученного материала и его закрепление </a:t>
            </a:r>
            <a:br>
              <a:rPr lang="ru-RU" sz="2800" dirty="0" smtClean="0"/>
            </a:br>
            <a:r>
              <a:rPr lang="ru-RU" sz="2800" dirty="0" smtClean="0"/>
              <a:t>(10 мин.)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Домашнее задание и проверка усвоения нового материала (1 мин.)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Подведение итогов. Рефлексия (2 мин.)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обучения: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объяснительно иллюстративный;</a:t>
            </a:r>
          </a:p>
          <a:p>
            <a:pPr>
              <a:buNone/>
            </a:pPr>
            <a:r>
              <a:rPr lang="ru-RU" dirty="0" smtClean="0"/>
              <a:t>репродуктивные;</a:t>
            </a:r>
          </a:p>
          <a:p>
            <a:pPr>
              <a:buNone/>
            </a:pPr>
            <a:r>
              <a:rPr lang="ru-RU" dirty="0" smtClean="0"/>
              <a:t>частично – поисковый.</a:t>
            </a:r>
          </a:p>
          <a:p>
            <a:pPr>
              <a:buNone/>
            </a:pPr>
            <a:r>
              <a:rPr lang="ru-RU" dirty="0" smtClean="0"/>
              <a:t>Технологии:</a:t>
            </a:r>
          </a:p>
          <a:p>
            <a:pPr>
              <a:buNone/>
            </a:pPr>
            <a:r>
              <a:rPr lang="ru-RU" dirty="0" smtClean="0"/>
              <a:t>информационно – коммуникативные; </a:t>
            </a:r>
          </a:p>
          <a:p>
            <a:pPr>
              <a:buNone/>
            </a:pPr>
            <a:r>
              <a:rPr lang="ru-RU" dirty="0" smtClean="0"/>
              <a:t>игровые;</a:t>
            </a:r>
          </a:p>
          <a:p>
            <a:pPr>
              <a:buNone/>
            </a:pPr>
            <a:r>
              <a:rPr lang="ru-RU" dirty="0" smtClean="0"/>
              <a:t>технология критического мышления;</a:t>
            </a:r>
          </a:p>
          <a:p>
            <a:pPr>
              <a:buNone/>
            </a:pPr>
            <a:r>
              <a:rPr lang="ru-RU" dirty="0" smtClean="0"/>
              <a:t>технология </a:t>
            </a:r>
            <a:r>
              <a:rPr lang="ru-RU" dirty="0" err="1" smtClean="0"/>
              <a:t>разноуровневого</a:t>
            </a:r>
            <a:r>
              <a:rPr lang="ru-RU" dirty="0" smtClean="0"/>
              <a:t> обучения.  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85395"/>
          </a:xfrm>
        </p:spPr>
        <p:txBody>
          <a:bodyPr>
            <a:noAutofit/>
          </a:bodyPr>
          <a:lstStyle/>
          <a:p>
            <a:pPr marL="514350" indent="-514350"/>
            <a:r>
              <a:rPr lang="ru-RU" dirty="0" smtClean="0"/>
              <a:t>Проектор </a:t>
            </a:r>
          </a:p>
          <a:p>
            <a:pPr marL="514350" indent="-514350"/>
            <a:r>
              <a:rPr lang="ru-RU" dirty="0" smtClean="0"/>
              <a:t>Ноутбук </a:t>
            </a:r>
          </a:p>
          <a:p>
            <a:pPr marL="514350" indent="-514350"/>
            <a:r>
              <a:rPr lang="ru-RU" dirty="0" smtClean="0"/>
              <a:t>Презентация, выполненная в программе </a:t>
            </a:r>
            <a:r>
              <a:rPr lang="en-US" dirty="0" smtClean="0"/>
              <a:t>Power point </a:t>
            </a:r>
          </a:p>
          <a:p>
            <a:pPr marL="514350" indent="-514350"/>
            <a:r>
              <a:rPr lang="ru-RU" dirty="0" smtClean="0"/>
              <a:t>Репродукции известных художников </a:t>
            </a:r>
            <a:br>
              <a:rPr lang="ru-RU" dirty="0" smtClean="0"/>
            </a:br>
            <a:r>
              <a:rPr lang="ru-RU" dirty="0" smtClean="0"/>
              <a:t>В. Рыбакова, Ван </a:t>
            </a:r>
            <a:r>
              <a:rPr lang="ru-RU" dirty="0" err="1" smtClean="0"/>
              <a:t>Гога</a:t>
            </a:r>
            <a:r>
              <a:rPr lang="ru-RU" dirty="0" smtClean="0"/>
              <a:t>, Г. Кондратенко.</a:t>
            </a:r>
          </a:p>
          <a:p>
            <a:pPr marL="514350" indent="-514350"/>
            <a:r>
              <a:rPr lang="ru-RU" dirty="0" smtClean="0"/>
              <a:t>Вещи для игры «</a:t>
            </a:r>
            <a:r>
              <a:rPr lang="ru-RU" dirty="0" err="1" smtClean="0"/>
              <a:t>Притягушки</a:t>
            </a:r>
            <a:r>
              <a:rPr lang="ru-RU" dirty="0" smtClean="0"/>
              <a:t>»</a:t>
            </a:r>
          </a:p>
          <a:p>
            <a:pPr marL="514350" indent="-514350"/>
            <a:r>
              <a:rPr lang="ru-RU" dirty="0" smtClean="0"/>
              <a:t>Предметы для «Бюро Маши Растеряши»</a:t>
            </a:r>
          </a:p>
          <a:p>
            <a:pPr marL="514350" indent="-514350"/>
            <a:r>
              <a:rPr lang="ru-RU" dirty="0" smtClean="0"/>
              <a:t>Музыкальный диск Бетховена. 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этап. Организационный момент</a:t>
            </a:r>
            <a:br>
              <a:rPr lang="ru-RU" dirty="0" smtClean="0"/>
            </a:br>
            <a:r>
              <a:rPr lang="ru-RU" dirty="0" smtClean="0"/>
              <a:t>(приветствие)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5760640" cy="5589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Использование картин В. Рыбакова «Небо», Ван </a:t>
            </a:r>
            <a:r>
              <a:rPr lang="ru-RU" dirty="0" err="1" smtClean="0"/>
              <a:t>Гога</a:t>
            </a:r>
            <a:r>
              <a:rPr lang="ru-RU" dirty="0" smtClean="0"/>
              <a:t> «Оливковые деревья с желтым небом и солнцем», Г. Кондратенко «Летний пейзаж» </a:t>
            </a:r>
          </a:p>
          <a:p>
            <a:pPr>
              <a:buNone/>
            </a:pPr>
            <a:r>
              <a:rPr lang="ru-RU" dirty="0" smtClean="0"/>
              <a:t>Дидактические задачи: </a:t>
            </a:r>
          </a:p>
          <a:p>
            <a:r>
              <a:rPr lang="ru-RU" dirty="0" smtClean="0"/>
              <a:t>обеспечить нормальную обстановку для работы. </a:t>
            </a:r>
          </a:p>
          <a:p>
            <a:r>
              <a:rPr lang="ru-RU" dirty="0" smtClean="0"/>
              <a:t>психологически подготовить учащихся к общению на уроке</a:t>
            </a:r>
          </a:p>
          <a:p>
            <a:pPr>
              <a:buNone/>
            </a:pPr>
            <a:r>
              <a:rPr lang="ru-RU" dirty="0" smtClean="0"/>
              <a:t>Форма организации работы: групповая, фронтальная беседа</a:t>
            </a:r>
          </a:p>
          <a:p>
            <a:pPr>
              <a:buNone/>
            </a:pPr>
            <a:r>
              <a:rPr lang="ru-RU" dirty="0" smtClean="0"/>
              <a:t>Метод обучения: объяснительно – иллюстративный</a:t>
            </a:r>
          </a:p>
          <a:p>
            <a:pPr>
              <a:buNone/>
            </a:pPr>
            <a:r>
              <a:rPr lang="ru-RU" dirty="0" smtClean="0"/>
              <a:t>Планируемый результат: кратковременность </a:t>
            </a:r>
            <a:r>
              <a:rPr lang="ru-RU" dirty="0" err="1" smtClean="0"/>
              <a:t>оргмомента</a:t>
            </a:r>
            <a:r>
              <a:rPr lang="ru-RU" dirty="0" smtClean="0"/>
              <a:t>, организация внимания всех учащихся.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Дмитрий Федорович\Desktop\фото\SAM_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01008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 Федорович\Desktop\фото\DSC05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428304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0880" cy="1162050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/>
              <a:t>II</a:t>
            </a:r>
            <a:r>
              <a:rPr lang="ru-RU" sz="3200" b="0" dirty="0" smtClean="0"/>
              <a:t> этап. Подготовка к усвоению нового материала </a:t>
            </a: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556792"/>
            <a:ext cx="4680520" cy="63243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Лингвистическая разминка (составление кроссворда).</a:t>
            </a:r>
          </a:p>
          <a:p>
            <a:r>
              <a:rPr lang="ru-RU" dirty="0" smtClean="0"/>
              <a:t>Определение темы и задач урока. </a:t>
            </a:r>
          </a:p>
          <a:p>
            <a:pPr>
              <a:buNone/>
            </a:pPr>
            <a:r>
              <a:rPr lang="ru-RU" dirty="0" smtClean="0"/>
              <a:t>Дидактические задачи: </a:t>
            </a:r>
          </a:p>
          <a:p>
            <a:r>
              <a:rPr lang="ru-RU" dirty="0" smtClean="0"/>
              <a:t>обеспечить мотивацию учащихся;</a:t>
            </a:r>
          </a:p>
          <a:p>
            <a:r>
              <a:rPr lang="ru-RU" dirty="0" smtClean="0"/>
              <a:t>включение учащихся в совместную деятельность по определению темы урока и задач к нему;</a:t>
            </a:r>
          </a:p>
          <a:p>
            <a:pPr>
              <a:buNone/>
            </a:pPr>
            <a:r>
              <a:rPr lang="ru-RU" dirty="0" smtClean="0"/>
              <a:t>Форма организации работы: фронтальная.</a:t>
            </a:r>
          </a:p>
          <a:p>
            <a:pPr>
              <a:buNone/>
            </a:pPr>
            <a:r>
              <a:rPr lang="ru-RU" dirty="0" smtClean="0"/>
              <a:t>Методы обучения: объяснительно - иллюстративный, репродуктивный</a:t>
            </a:r>
          </a:p>
          <a:p>
            <a:pPr>
              <a:buNone/>
            </a:pPr>
            <a:r>
              <a:rPr lang="ru-RU" dirty="0" smtClean="0"/>
              <a:t>Планируемый результат: учащиеся под руководством учителя разгадывали кроссворд, определили тему и задачи урока; активность познавательной деятельности учащихся проверяется на последующих этапах урока.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880</Words>
  <Application>Microsoft Office PowerPoint</Application>
  <PresentationFormat>Экран (4:3)</PresentationFormat>
  <Paragraphs>172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Monotype Corsiva</vt:lpstr>
      <vt:lpstr>Wingdings</vt:lpstr>
      <vt:lpstr>Тема Office</vt:lpstr>
      <vt:lpstr>Муниципальное общеобразовательное учреждение  «Средняя общеобразовательная школа №6» города Югорска</vt:lpstr>
      <vt:lpstr>Целевая направленность урока Урок по теме: «Притяжательные прилагательные» </vt:lpstr>
      <vt:lpstr>Триединая дидактическая цель </vt:lpstr>
      <vt:lpstr>Место урока в теме</vt:lpstr>
      <vt:lpstr>Структура урока</vt:lpstr>
      <vt:lpstr>Методы обучения:</vt:lpstr>
      <vt:lpstr>Оборудование </vt:lpstr>
      <vt:lpstr>I этап. Организационный момент (приветствие) </vt:lpstr>
      <vt:lpstr>II этап. Подготовка к усвоению нового материала </vt:lpstr>
      <vt:lpstr>III этап. Усвоение нового материала</vt:lpstr>
      <vt:lpstr>Презентация PowerPoint</vt:lpstr>
      <vt:lpstr>IV этап. Валеологическая пауза </vt:lpstr>
      <vt:lpstr>V этап. Первичная проверка и закрепление </vt:lpstr>
      <vt:lpstr>Презентация PowerPoint</vt:lpstr>
      <vt:lpstr>VI этап. Домашняя работа </vt:lpstr>
      <vt:lpstr>VII этап. Подведение итогов урока </vt:lpstr>
      <vt:lpstr>Презентация PowerPoint</vt:lpstr>
      <vt:lpstr>Приложение 1</vt:lpstr>
      <vt:lpstr>Приложение 2 </vt:lpstr>
      <vt:lpstr>Приложение 3 </vt:lpstr>
      <vt:lpstr>Приложение 4 </vt:lpstr>
      <vt:lpstr>Приложение 5 </vt:lpstr>
      <vt:lpstr>Приложение 6 </vt:lpstr>
      <vt:lpstr>Приложение 7</vt:lpstr>
      <vt:lpstr>Приложение 8 </vt:lpstr>
      <vt:lpstr>Приложение 9</vt:lpstr>
      <vt:lpstr>Приложение 10</vt:lpstr>
      <vt:lpstr>Приложение 11</vt:lpstr>
      <vt:lpstr>Приложение 12</vt:lpstr>
      <vt:lpstr>Приложение 13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Федорович</dc:creator>
  <cp:lastModifiedBy>home-pc</cp:lastModifiedBy>
  <cp:revision>59</cp:revision>
  <dcterms:created xsi:type="dcterms:W3CDTF">2013-02-05T05:34:16Z</dcterms:created>
  <dcterms:modified xsi:type="dcterms:W3CDTF">2016-01-23T12:20:57Z</dcterms:modified>
</cp:coreProperties>
</file>